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FA90E3-C60B-4E9B-ACCB-33DB5DB24426}">
  <a:tblStyle styleId="{CCFA90E3-C60B-4E9B-ACCB-33DB5DB244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4b61ae5de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ga4b61ae5de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5eedd17d1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Условный вероятностный энкодер E, выводящий вектор z из латентного представления по x.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Генератор</a:t>
            </a:r>
            <a:r>
              <a:rPr lang="en-US"/>
              <a:t> G, зависящий от параметров θG, - GRU-RNN, генерирует выход xˆ определенный как последовательность токенов xˆ = ˆx1, ..., xˆT. Работает под условием латент распр z и стилистической компоненты c, конкатенированных вместе, и выдает генеративное распределение. “soft-generated sentense”.  G˜ = G˜τ (z, c), τ-&gt;0.  xˆ&lt;t обозначает токены, предшествующие xˆ_t. xˆt ⇠ softmax(ot/τ ),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Результат подается в дискриминатор D.</a:t>
            </a:r>
            <a:endParaRPr/>
          </a:p>
        </p:txBody>
      </p:sp>
      <p:sp>
        <p:nvSpPr>
          <p:cNvPr id="318" name="Google Shape;318;g75eedd17d1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53c01670b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g53c01670b3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3c01670b3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g53c01670b3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53c01670b3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g53c01670b3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5eedd17d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g75eedd17d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5eedd17d1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g75eedd17d1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dfdcf0df5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0" name="Google Shape;400;g5dfdcf0df5_0_16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01" name="Google Shape;401;g5dfdcf0df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b="1" i="0" lang="en-US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1" i="0" sz="14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" name="Google Shape;172;p3:notes"/>
          <p:cNvSpPr/>
          <p:nvPr>
            <p:ph idx="2" type="sldImg"/>
          </p:nvPr>
        </p:nvSpPr>
        <p:spPr>
          <a:xfrm>
            <a:off x="381000" y="695325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g75eedd17d1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5eedd17d1_2_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75eedd17d1_2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c98704e0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g6c98704e0d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53c01670b3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8" name="Google Shape;288;g53c01670b3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4b61ae5de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a4b61ae5de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3">
  <p:cSld name="Code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9" name="Google Shape;8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2" type="body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3" type="body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4">
  <p:cSld name="Code 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94" name="Google Shape;94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2" type="body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ереход на live-coding">
  <p:cSld name="Переход на live-coding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50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b="1" i="0" sz="250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4191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4191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4191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4191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b="1" sz="3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литературы">
  <p:cSld name="Список литературы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2" name="Google Shape;102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idx="2" type="body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зображение">
  <p:cSld name="Изображение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>
            <p:ph idx="2" type="pic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труктура презентации">
  <p:cSld name="Структура презентации">
    <p:bg>
      <p:bgPr>
        <a:solidFill>
          <a:srgbClr val="FEFEFE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08" name="Google Shape;108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fmla="val 50000" name="adj"/>
            </a:avLst>
          </a:prstGeom>
          <a:solidFill>
            <a:srgbClr val="40CDD0"/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18256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fmla="val 50000" name="adj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rotWithShape="0" algn="t" dir="5400000" dist="38100">
              <a:srgbClr val="000000">
                <a:alpha val="2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182563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00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idx="2" type="body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/>
              <a:buAutoNum type="arabicPeriod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idx="3" type="body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idx="4" type="body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idx="5" type="body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b="0" i="0" sz="25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списка">
  <p:cSld name="Два списка">
    <p:bg>
      <p:bgPr>
        <a:solidFill>
          <a:srgbClr val="FEFEFE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18" name="Google Shape;11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2" type="body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3" type="body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55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355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355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355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82">
          <p15:clr>
            <a:srgbClr val="FBAE40"/>
          </p15:clr>
        </p15:guide>
        <p15:guide id="2" orient="horz" pos="68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вающий и контакты">
  <p:cSld name="Закрывающий и контакты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8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Заголовок и подзаголовок">
  <p:cSld name="10_Заголовок и подзаголовок">
    <p:bg>
      <p:bgPr>
        <a:solidFill>
          <a:srgbClr val="FEFEFE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Пользователь"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Пользователь" id="137" name="Google Shape;13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idx="1" type="body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i="0" sz="4000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idx="2" type="body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b="0" i="0" sz="2109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3" type="body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idx="4" type="body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b="0" i="0" sz="1700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 два блока">
  <p:cSld name="Список подтем">
    <p:bg>
      <p:bgPr>
        <a:solidFill>
          <a:srgbClr val="FEFEFE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Изображение выглядит как снимок экрана&#10;&#10;Автоматически созданное описание" id="146" name="Google Shape;14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idx="2" type="body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3" type="body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idx="4" type="body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idx="5" type="body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6" type="body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7" type="body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idx="8" type="body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контакты">
  <p:cSld name="Заголовок и контакты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/>
              <a:buNone/>
            </a:pPr>
            <a:r>
              <a:t/>
            </a:r>
            <a:endParaRPr b="0" i="0" sz="1758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  <a:defRPr b="1" i="0" sz="3516" u="none" cap="none" strike="noStrik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  <a:defRPr b="0" i="0" sz="3164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6" type="body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  <a:defRPr b="0" i="0" sz="1617" u="none" cap="none" strike="noStrik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арта курса">
  <p:cSld name="Карта курса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8" name="Google Shape;28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b="1" sz="4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2" type="body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3" type="body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4" type="body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5" type="body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6" type="body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7" type="body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8" type="body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9" type="body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3" type="body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/>
              <a:buNone/>
              <a:defRPr b="1" i="0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4" type="body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b="0" i="0" sz="2000" u="none" cap="none" strike="noStrik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fmla="val 16712281" name="adj1"/>
              <a:gd fmla="val 0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fmla="val 16712281" name="adj1"/>
              <a:gd fmla="val 54527" name="adj2"/>
            </a:avLst>
          </a:prstGeom>
          <a:noFill/>
          <a:ln cap="flat" cmpd="sng" w="9525">
            <a:solidFill>
              <a:srgbClr val="40CDD0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аршрут вебинара">
  <p:cSld name="Маршрут вебинара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49" name="Google Shape;49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fmla="val 16667" name="adj"/>
            </a:avLst>
          </a:prstGeom>
          <a:solidFill>
            <a:srgbClr val="40CDD0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3DFE1"/>
          </a:solidFill>
          <a:ln>
            <a:noFill/>
          </a:ln>
        </p:spPr>
        <p:txBody>
          <a:bodyPr anchorCtr="0" anchor="ctr" bIns="17825" lIns="17825" spcFirstLastPara="1" rIns="17825" wrap="square" tIns="178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64" u="none" cap="none" strike="noStrik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/>
          <p:nvPr>
            <p:ph idx="2" type="body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idx="3" type="body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idx="4" type="body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5" type="body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>
  <p:cSld name="Титульный слайд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/>
          <p:nvPr>
            <p:ph idx="1" type="body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b="1" sz="5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ctr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">
  <p:cSld name="Разделительный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7"/>
          <p:cNvSpPr txBox="1"/>
          <p:nvPr>
            <p:ph idx="1" type="body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b="1" sz="250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 txBox="1"/>
          <p:nvPr>
            <p:ph idx="2" type="body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b="1" sz="3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 и картинка">
  <p:cSld name="Текст и картинка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75" name="Google Shape;7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/>
          <p:nvPr>
            <p:ph idx="2" type="pic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idx="1" type="body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1">
  <p:cSld name="Code 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0" name="Google Shape;80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>
            <p:ph idx="1" type="body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2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 2">
  <p:cSld name="Code 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84" name="Google Shape;8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/>
          <p:nvPr>
            <p:ph idx="1" type="body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2" type="body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indent="-3429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3" type="body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28600" lvl="1" marL="914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28600" lvl="2" marL="1371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28600" lvl="3" marL="1828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b="1"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28600" lvl="4" marL="22860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342900" lvl="5" marL="27432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/>
              <a:buNone/>
              <a:defRPr b="0" i="0" sz="309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3631" lvl="0" marL="457200" marR="0" rtl="0" algn="l">
              <a:lnSpc>
                <a:spcPct val="90000"/>
              </a:lnSpc>
              <a:spcBef>
                <a:spcPts val="703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/>
              <a:buChar char="•"/>
              <a:defRPr b="0" i="0" sz="196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5724" lvl="1" marL="914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/>
              <a:buChar char="•"/>
              <a:defRPr b="0" i="0" sz="168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881" lvl="2" marL="1371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/>
              <a:buChar char="•"/>
              <a:defRPr b="0" i="0" sz="140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8991" lvl="3" marL="1828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8991" lvl="4" marL="22860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8991" lvl="5" marL="27432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8991" lvl="6" marL="32004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8990" lvl="7" marL="36576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8990" lvl="8" marL="4114800" marR="0" rtl="0" algn="l">
              <a:lnSpc>
                <a:spcPct val="9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/>
              <a:buChar char="•"/>
              <a:defRPr b="0" i="0" sz="1266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843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8.gif"/><Relationship Id="rId10" Type="http://schemas.openxmlformats.org/officeDocument/2006/relationships/image" Target="../media/image14.gif"/><Relationship Id="rId13" Type="http://schemas.openxmlformats.org/officeDocument/2006/relationships/image" Target="../media/image9.gif"/><Relationship Id="rId12" Type="http://schemas.openxmlformats.org/officeDocument/2006/relationships/image" Target="../media/image15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30.png"/><Relationship Id="rId9" Type="http://schemas.openxmlformats.org/officeDocument/2006/relationships/image" Target="../media/image17.gif"/><Relationship Id="rId5" Type="http://schemas.openxmlformats.org/officeDocument/2006/relationships/image" Target="../media/image18.gif"/><Relationship Id="rId6" Type="http://schemas.openxmlformats.org/officeDocument/2006/relationships/image" Target="../media/image7.gif"/><Relationship Id="rId7" Type="http://schemas.openxmlformats.org/officeDocument/2006/relationships/image" Target="../media/image11.gif"/><Relationship Id="rId8" Type="http://schemas.openxmlformats.org/officeDocument/2006/relationships/image" Target="../media/image2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21.png"/><Relationship Id="rId5" Type="http://schemas.openxmlformats.org/officeDocument/2006/relationships/image" Target="../media/image19.gif"/><Relationship Id="rId6" Type="http://schemas.openxmlformats.org/officeDocument/2006/relationships/image" Target="../media/image10.gif"/><Relationship Id="rId7" Type="http://schemas.openxmlformats.org/officeDocument/2006/relationships/image" Target="../media/image16.gif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2.gif"/><Relationship Id="rId10" Type="http://schemas.openxmlformats.org/officeDocument/2006/relationships/image" Target="../media/image29.gif"/><Relationship Id="rId13" Type="http://schemas.openxmlformats.org/officeDocument/2006/relationships/image" Target="../media/image22.gif"/><Relationship Id="rId12" Type="http://schemas.openxmlformats.org/officeDocument/2006/relationships/image" Target="../media/image25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Relationship Id="rId4" Type="http://schemas.openxmlformats.org/officeDocument/2006/relationships/image" Target="../media/image26.png"/><Relationship Id="rId9" Type="http://schemas.openxmlformats.org/officeDocument/2006/relationships/image" Target="../media/image35.gif"/><Relationship Id="rId15" Type="http://schemas.openxmlformats.org/officeDocument/2006/relationships/image" Target="../media/image34.gif"/><Relationship Id="rId14" Type="http://schemas.openxmlformats.org/officeDocument/2006/relationships/image" Target="../media/image28.gif"/><Relationship Id="rId16" Type="http://schemas.openxmlformats.org/officeDocument/2006/relationships/image" Target="../media/image31.gif"/><Relationship Id="rId5" Type="http://schemas.openxmlformats.org/officeDocument/2006/relationships/image" Target="../media/image27.gif"/><Relationship Id="rId6" Type="http://schemas.openxmlformats.org/officeDocument/2006/relationships/image" Target="../media/image36.gif"/><Relationship Id="rId7" Type="http://schemas.openxmlformats.org/officeDocument/2006/relationships/image" Target="../media/image23.gif"/><Relationship Id="rId8" Type="http://schemas.openxmlformats.org/officeDocument/2006/relationships/image" Target="../media/image3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Relationship Id="rId4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Онлайн-образование</a:t>
            </a:r>
            <a:endParaRPr b="1" i="0" sz="55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09" name="Google Shape;30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131700" y="1517650"/>
            <a:ext cx="11900400" cy="5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2" name="Google Shape;3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475" y="1667900"/>
            <a:ext cx="4191000" cy="51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 txBox="1"/>
          <p:nvPr/>
        </p:nvSpPr>
        <p:spPr>
          <a:xfrm>
            <a:off x="415475" y="1228700"/>
            <a:ext cx="32244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Результаты авторов статьи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14" name="Google Shape;314;p30"/>
          <p:cNvSpPr txBox="1"/>
          <p:nvPr/>
        </p:nvSpPr>
        <p:spPr>
          <a:xfrm>
            <a:off x="5153200" y="1324100"/>
            <a:ext cx="3224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Мои расчеты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315" name="Google Shape;315;p30"/>
          <p:cNvGraphicFramePr/>
          <p:nvPr/>
        </p:nvGraphicFramePr>
        <p:xfrm>
          <a:off x="5153200" y="1920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{CCFA90E3-C60B-4E9B-ACCB-33DB5DB24426}</a:tableStyleId>
              </a:tblPr>
              <a:tblGrid>
                <a:gridCol w="1597350"/>
                <a:gridCol w="821325"/>
                <a:gridCol w="943950"/>
                <a:gridCol w="9439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SAE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SAE+D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Accuracy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91</a:t>
                      </a:r>
                      <a:endParaRPr b="1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83</a:t>
                      </a:r>
                      <a:endParaRPr b="1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80</a:t>
                      </a:r>
                      <a:endParaRPr b="1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BLEU (in/out)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82</a:t>
                      </a:r>
                      <a:endParaRPr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89</a:t>
                      </a:r>
                      <a:endParaRPr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91</a:t>
                      </a:r>
                      <a:endParaRPr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BLEU (out/man)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41</a:t>
                      </a:r>
                      <a:endParaRPr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43</a:t>
                      </a:r>
                      <a:endParaRPr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43</a:t>
                      </a:r>
                      <a:endParaRPr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BLEU (avg)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62</a:t>
                      </a:r>
                      <a:endParaRPr b="1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66</a:t>
                      </a:r>
                      <a:endParaRPr b="1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67</a:t>
                      </a:r>
                      <a:endParaRPr b="1"/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20" name="Google Shape;32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1"/>
          <p:cNvSpPr txBox="1"/>
          <p:nvPr/>
        </p:nvSpPr>
        <p:spPr>
          <a:xfrm>
            <a:off x="719670" y="348775"/>
            <a:ext cx="4333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VAE (baseline)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2" name="Google Shape;32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7113" y="1490663"/>
            <a:ext cx="5610225" cy="38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 txBox="1"/>
          <p:nvPr/>
        </p:nvSpPr>
        <p:spPr>
          <a:xfrm>
            <a:off x="303725" y="1434100"/>
            <a:ext cx="51657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venir"/>
                <a:ea typeface="Avenir"/>
                <a:cs typeface="Avenir"/>
                <a:sym typeface="Avenir"/>
              </a:rPr>
              <a:t>    - латентное представление</a:t>
            </a:r>
            <a:endParaRPr sz="19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z \sim E(x) = q_E(z, c | x)" id="324" name="Google Shape;32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3725" y="2121050"/>
            <a:ext cx="31204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L}_{c}(\theta_G, \theta_E; x) = -\mathbb{E}_{q_E(z,c|x)}&#10;[\log q_D(c|\tilde{G})]" id="325" name="Google Shape;32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800" y="3952300"/>
            <a:ext cx="51054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L}_{ae}(\theta_G, \theta_E; x, c) = -\mathbb{E}_{q_E(z,c|x)}&#10;[\log q_G(x|z, c)]" id="326" name="Google Shape;326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800" y="3374475"/>
            <a:ext cx="57150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L}_{z}(\theta_G; x) = -\mathbb{E}_{q_E(z,c|x)q_D(c|x)}&#10;[\log q_E(z|\tilde{G})]" id="327" name="Google Shape;327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3713" y="4530125"/>
            <a:ext cx="5400675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in_{\theta_G} \mathcal{L}_{baseline} = \mathcal{L}_{ae} + \lambda_c\mathcal{L}_c + \lambda_z\mathcal{L}_z" id="328" name="Google Shape;328;p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5800" y="5228850"/>
            <a:ext cx="447675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" id="329" name="Google Shape;329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03725" y="1593450"/>
            <a:ext cx="142875" cy="133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hat{x} \sim G(z, c) = p_G(\hat{x}|z, c) = \prod_t p(\hat{x}_t|\hat{x}^{&lt;t}, z, c)" id="330" name="Google Shape;330;p3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5800" y="2506175"/>
            <a:ext cx="581977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theta_G" id="331" name="Google Shape;331;p3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3725" y="5840700"/>
            <a:ext cx="304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1"/>
          <p:cNvSpPr txBox="1"/>
          <p:nvPr/>
        </p:nvSpPr>
        <p:spPr>
          <a:xfrm>
            <a:off x="866725" y="5742925"/>
            <a:ext cx="27042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venir"/>
                <a:ea typeface="Avenir"/>
                <a:cs typeface="Avenir"/>
                <a:sym typeface="Avenir"/>
              </a:rPr>
              <a:t>параметры генератора</a:t>
            </a:r>
            <a:endParaRPr sz="19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\theta_E" id="333" name="Google Shape;333;p3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03713" y="6271575"/>
            <a:ext cx="3048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1"/>
          <p:cNvSpPr txBox="1"/>
          <p:nvPr/>
        </p:nvSpPr>
        <p:spPr>
          <a:xfrm>
            <a:off x="866725" y="6173325"/>
            <a:ext cx="2704200" cy="2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Avenir"/>
                <a:ea typeface="Avenir"/>
                <a:cs typeface="Avenir"/>
                <a:sym typeface="Avenir"/>
              </a:rPr>
              <a:t>параметры энкодера</a:t>
            </a:r>
            <a:endParaRPr sz="1900"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39" name="Google Shape;33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2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Выделенный дискриминатор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p32"/>
          <p:cNvPicPr preferRelativeResize="0"/>
          <p:nvPr/>
        </p:nvPicPr>
        <p:blipFill rotWithShape="1">
          <a:blip r:embed="rId4">
            <a:alphaModFix/>
          </a:blip>
          <a:srcRect b="0" l="1616" r="1606" t="0"/>
          <a:stretch/>
        </p:blipFill>
        <p:spPr>
          <a:xfrm>
            <a:off x="6226213" y="1490663"/>
            <a:ext cx="5610225" cy="38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2"/>
          <p:cNvSpPr txBox="1"/>
          <p:nvPr/>
        </p:nvSpPr>
        <p:spPr>
          <a:xfrm>
            <a:off x="410525" y="1710350"/>
            <a:ext cx="5610300" cy="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Добавляется выделенный дискриминатор      для контроля за тем, чтобы латентное представление не содержало информацию о стиле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\mathcal{L}_{D_z}(\theta_G; x, c) = -\mathbb{E}_{q_E(z|x)}&#10;[\log q_D_z(c|z)]" id="343" name="Google Shape;34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175" y="3208313"/>
            <a:ext cx="497205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_z" id="344" name="Google Shape;34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9250" y="1837475"/>
            <a:ext cx="3524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in_{\theta_G} \mathcal{L} = \mathcal{L}_{baseline} - \lambda_D_z\mathcal{L}_D_z" id="345" name="Google Shape;34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9175" y="3836725"/>
            <a:ext cx="3629025" cy="4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50" name="Google Shape;35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3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Shifted autoencoder</a:t>
            </a: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(SAE)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2" name="Google Shape;352;p33"/>
          <p:cNvPicPr preferRelativeResize="0"/>
          <p:nvPr/>
        </p:nvPicPr>
        <p:blipFill rotWithShape="1">
          <a:blip r:embed="rId4">
            <a:alphaModFix/>
          </a:blip>
          <a:srcRect b="1200" l="0" r="0" t="1200"/>
          <a:stretch/>
        </p:blipFill>
        <p:spPr>
          <a:xfrm>
            <a:off x="6237788" y="1490663"/>
            <a:ext cx="5610225" cy="3876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3"/>
          <p:cNvSpPr txBox="1"/>
          <p:nvPr/>
        </p:nvSpPr>
        <p:spPr>
          <a:xfrm>
            <a:off x="208025" y="1664125"/>
            <a:ext cx="5720400" cy="15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Подаем “soft”-сгенерированное </a:t>
            </a: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  </a:t>
            </a: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   предложение в encoder      и проверяем насколько близко представление            к исходному представлению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                  в терминах косинусного расстояния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\min_{\theta_G} \mathcal{L} = \mathcal{L}_{baseline} + \lambda_{cos}\mathcal{L}_{cos} + \lambda_{cos-} \mathcal{L}_{cos-}" id="354" name="Google Shape;35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925" y="3316675"/>
            <a:ext cx="5400675" cy="4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3"/>
          <p:cNvSpPr txBox="1"/>
          <p:nvPr/>
        </p:nvSpPr>
        <p:spPr>
          <a:xfrm>
            <a:off x="404475" y="3998525"/>
            <a:ext cx="54006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      и            - балансировочные параметры, 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Avenir"/>
                <a:ea typeface="Avenir"/>
                <a:cs typeface="Avenir"/>
                <a:sym typeface="Avenir"/>
              </a:rPr>
              <a:t>      и            - косинусные расстояния</a:t>
            </a:r>
            <a:endParaRPr sz="2000"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\mathcal{L}_{cos(x, c)} = cos (E(\tilde{G}(E(x), c)), E(x))" id="356" name="Google Shape;356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925" y="4967275"/>
            <a:ext cx="47625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L}_{cos^-(x, c)} = cos (E(\tilde{G}(E(x), \bar{c})), E(x))" id="357" name="Google Shape;35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8925" y="5480775"/>
            <a:ext cx="4933950" cy="4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3"/>
          <p:cNvSpPr txBox="1"/>
          <p:nvPr/>
        </p:nvSpPr>
        <p:spPr>
          <a:xfrm>
            <a:off x="416025" y="6090225"/>
            <a:ext cx="49338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-    инвертированный класс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\tilde{G}" id="359" name="Google Shape;35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34075" y="1733450"/>
            <a:ext cx="228600" cy="295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" id="360" name="Google Shape;360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05900" y="2114825"/>
            <a:ext cx="22860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(\tilde{G}})" id="361" name="Google Shape;361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06800" y="2333900"/>
            <a:ext cx="69532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 = E(x)" id="362" name="Google Shape;362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88925" y="2668125"/>
            <a:ext cx="120015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lambda_{cos}" id="363" name="Google Shape;363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88925" y="4098263"/>
            <a:ext cx="4667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lambda_{cos^-}" id="364" name="Google Shape;364;p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15400" y="4098263"/>
            <a:ext cx="6096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L}_{cos}" id="365" name="Google Shape;365;p3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69875" y="4489200"/>
            <a:ext cx="50482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mathcal{L}_{cos^-}" id="366" name="Google Shape;366;p3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96350" y="4489200"/>
            <a:ext cx="647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bar{c}" id="367" name="Google Shape;367;p3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88925" y="6262650"/>
            <a:ext cx="123825" cy="1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72" name="Google Shape;37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Выделенный дискриминатор + SAE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4" name="Google Shape;374;p34"/>
          <p:cNvPicPr preferRelativeResize="0"/>
          <p:nvPr/>
        </p:nvPicPr>
        <p:blipFill rotWithShape="1">
          <a:blip r:embed="rId4">
            <a:alphaModFix/>
          </a:blip>
          <a:srcRect b="0" l="1616" r="1606" t="0"/>
          <a:stretch/>
        </p:blipFill>
        <p:spPr>
          <a:xfrm>
            <a:off x="3290888" y="1490663"/>
            <a:ext cx="5610225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79" name="Google Shape;37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5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1" name="Google Shape;381;p35"/>
          <p:cNvSpPr txBox="1"/>
          <p:nvPr/>
        </p:nvSpPr>
        <p:spPr>
          <a:xfrm>
            <a:off x="131700" y="1517650"/>
            <a:ext cx="11900400" cy="5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2" name="Google Shape;382;p35"/>
          <p:cNvSpPr txBox="1"/>
          <p:nvPr/>
        </p:nvSpPr>
        <p:spPr>
          <a:xfrm>
            <a:off x="661600" y="1416200"/>
            <a:ext cx="33861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zclassifier z_vector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150" y="1915550"/>
            <a:ext cx="3608550" cy="345817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5"/>
          <p:cNvSpPr txBox="1"/>
          <p:nvPr/>
        </p:nvSpPr>
        <p:spPr>
          <a:xfrm>
            <a:off x="4489538" y="1423850"/>
            <a:ext cx="32562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shiftedae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z_vector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35"/>
          <p:cNvSpPr txBox="1"/>
          <p:nvPr/>
        </p:nvSpPr>
        <p:spPr>
          <a:xfrm>
            <a:off x="8187575" y="1416200"/>
            <a:ext cx="3501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zclassifiershitedae  z_vector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6" name="Google Shape;386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4850" y="1915550"/>
            <a:ext cx="3638617" cy="345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80625" y="1915557"/>
            <a:ext cx="3608550" cy="3458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392" name="Google Shape;39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6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Вывод и планы по развитию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4" name="Google Shape;394;p36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36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Звезда" id="396" name="Google Shape;39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6"/>
          <p:cNvSpPr txBox="1"/>
          <p:nvPr/>
        </p:nvSpPr>
        <p:spPr>
          <a:xfrm>
            <a:off x="555025" y="1683925"/>
            <a:ext cx="9642600" cy="4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Вывод</a:t>
            </a:r>
            <a:endParaRPr sz="2400">
              <a:solidFill>
                <a:schemeClr val="dk1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en-US" sz="2000">
                <a:solidFill>
                  <a:schemeClr val="dk1"/>
                </a:solidFill>
                <a:highlight>
                  <a:srgbClr val="F8F8F8"/>
                </a:highlight>
                <a:latin typeface="Avenir"/>
                <a:ea typeface="Avenir"/>
                <a:cs typeface="Avenir"/>
                <a:sym typeface="Avenir"/>
              </a:rPr>
              <a:t>Удалось повторить результаты экспериментов из статьи</a:t>
            </a:r>
            <a:endParaRPr sz="2000">
              <a:solidFill>
                <a:schemeClr val="dk1"/>
              </a:solidFill>
              <a:highlight>
                <a:srgbClr val="F8F8F8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Планы по развитию</a:t>
            </a:r>
            <a:endParaRPr sz="2400">
              <a:solidFill>
                <a:schemeClr val="dk1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Char char="●"/>
            </a:pPr>
            <a:r>
              <a:rPr lang="en-US" sz="2000">
                <a:solidFill>
                  <a:schemeClr val="dk1"/>
                </a:solidFill>
                <a:highlight>
                  <a:srgbClr val="F8F8F8"/>
                </a:highlight>
                <a:latin typeface="Avenir"/>
                <a:ea typeface="Avenir"/>
                <a:cs typeface="Avenir"/>
                <a:sym typeface="Avenir"/>
              </a:rPr>
              <a:t>Дотюнить GPT как условную модель с тональностью</a:t>
            </a:r>
            <a:endParaRPr sz="2000">
              <a:solidFill>
                <a:schemeClr val="dk1"/>
              </a:solidFill>
              <a:highlight>
                <a:srgbClr val="F8F8F8"/>
              </a:highlight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GitHub</a:t>
            </a:r>
            <a:endParaRPr sz="2400">
              <a:solidFill>
                <a:schemeClr val="dk1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54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Roboto"/>
              <a:buChar char="●"/>
            </a:pPr>
            <a:r>
              <a:rPr lang="en-US" sz="2000">
                <a:solidFill>
                  <a:srgbClr val="1D1C1D"/>
                </a:solidFill>
                <a:highlight>
                  <a:srgbClr val="F8F8F8"/>
                </a:highlight>
                <a:latin typeface="Roboto"/>
                <a:ea typeface="Roboto"/>
                <a:cs typeface="Roboto"/>
                <a:sym typeface="Roboto"/>
              </a:rPr>
              <a:t>https://github.com/mgorshkov/NNHomeworks/blob/master/Project/</a:t>
            </a:r>
            <a:endParaRPr sz="400">
              <a:solidFill>
                <a:schemeClr val="dk1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7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7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7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fmla="val 60" name="adj"/>
            </a:avLst>
          </a:prstGeom>
          <a:noFill/>
          <a:ln>
            <a:noFill/>
          </a:ln>
        </p:spPr>
        <p:txBody>
          <a:bodyPr anchorCtr="0" anchor="ctr" bIns="22475" lIns="44975" spcFirstLastPara="1" rIns="44975" wrap="square" tIns="224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922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Меня хорошо видно &amp;&amp; слышно?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Ставьте	       , если все хорошо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9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Напишите в чат, если есть проблемы</a:t>
            </a:r>
            <a:endParaRPr b="1" i="0" sz="2109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fmla="val 16667" name="adj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0" i="0" sz="20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idx="1" type="body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Защита проекта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>
                <a:latin typeface="Roboto"/>
                <a:ea typeface="Roboto"/>
                <a:cs typeface="Roboto"/>
                <a:sym typeface="Roboto"/>
              </a:rPr>
              <a:t>Тема: “Перенос стиля текста”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3"/>
          <p:cNvSpPr/>
          <p:nvPr>
            <p:ph idx="2" type="pic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03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3"/>
          <p:cNvSpPr txBox="1"/>
          <p:nvPr>
            <p:ph idx="3" type="body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Горшков Михаил Юрьевич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3"/>
          <p:cNvSpPr txBox="1"/>
          <p:nvPr>
            <p:ph idx="4" type="body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Должность: Senior C++ Developer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3"/>
          <p:cNvSpPr txBox="1"/>
          <p:nvPr>
            <p:ph idx="5" type="body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Компания: Luxoft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575" y="5032475"/>
            <a:ext cx="1549350" cy="15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195" name="Google Shape;19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План защиты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5700" lIns="35700" spcFirstLastPara="1" rIns="35700" wrap="square" tIns="3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375" u="none" cap="none" strike="noStrike">
              <a:solidFill>
                <a:srgbClr val="35545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/>
                <a:buNone/>
              </a:pPr>
              <a:r>
                <a:rPr b="1" lang="en-US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Цели проекта</a:t>
              </a:r>
              <a:endParaRPr b="1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Что планировалось</a:t>
              </a:r>
              <a:endParaRPr b="1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Используемые технологии</a:t>
              </a:r>
              <a:endParaRPr sz="28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Что получилось</a:t>
              </a:r>
              <a:endParaRPr b="1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33350" lIns="133350" spcFirstLastPara="1" rIns="133350" wrap="square" tIns="13335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Схемы/архитектура</a:t>
              </a:r>
              <a:endParaRPr b="1"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fmla="val 10000" name="adj"/>
              </a:avLst>
            </a:prstGeom>
            <a:solidFill>
              <a:srgbClr val="40CDD0"/>
            </a:solidFill>
            <a:ln cap="flat" cmpd="sng" w="127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06675" lIns="106675" spcFirstLastPara="1" rIns="106675" wrap="square" tIns="10667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/>
                <a:buNone/>
              </a:pPr>
              <a:r>
                <a:rPr b="1" lang="en-US" sz="28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Выводы</a:t>
              </a:r>
              <a:endPara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fmla="val 60000" name="adj1"/>
                <a:gd fmla="val 50000" name="adj2"/>
              </a:avLst>
            </a:prstGeom>
            <a:solidFill>
              <a:srgbClr val="ABBA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r>
                <a:t/>
              </a:r>
              <a:endParaRPr i="0" sz="15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26" name="Google Shape;22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Цели </a:t>
            </a: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проекта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40804" y="1712170"/>
            <a:ext cx="7541966" cy="1325881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566876" y="1867279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F3F3F"/>
                </a:solidFill>
              </a:rPr>
              <a:t>Разобраться с архитектурами из статьи о переносе стиля текста Style Transfer for Texts: Retrain, Report Errors, Compare with Rewrites (https://arxiv.org/pdf/1908.06809v2.pdf).</a:t>
            </a:r>
            <a:endParaRPr i="0" sz="1700" u="none" cap="none" strike="noStrike">
              <a:solidFill>
                <a:srgbClr val="3F3F3F"/>
              </a:solidFill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40804" y="3357127"/>
            <a:ext cx="7542000" cy="13260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66876" y="346002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14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457" y="3512173"/>
            <a:ext cx="6391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3F3F3F"/>
                </a:solidFill>
              </a:rPr>
              <a:t>Повторить эксперименты, проведенные авторами статьи, доработав модели под Jupyter Notebook и запустив их на своем железе.</a:t>
            </a:r>
            <a:endParaRPr i="0" sz="1700" u="none" cap="none" strike="noStrike">
              <a:solidFill>
                <a:srgbClr val="3F3F3F"/>
              </a:solidFill>
            </a:endParaRPr>
          </a:p>
        </p:txBody>
      </p:sp>
      <p:sp>
        <p:nvSpPr>
          <p:cNvPr id="234" name="Google Shape;234;p25"/>
          <p:cNvSpPr/>
          <p:nvPr/>
        </p:nvSpPr>
        <p:spPr>
          <a:xfrm>
            <a:off x="2340804" y="5002105"/>
            <a:ext cx="7541966" cy="1325881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   Подтвердить в результате экспериментов выводы авторов.</a:t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2566876" y="515721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6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1" i="0" sz="66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40" name="Google Shape;24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планировалось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117549" y="1516000"/>
            <a:ext cx="6848100" cy="8421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713726" y="1603900"/>
            <a:ext cx="542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Сделать изменение стиля на противоположный в текстовом датасете.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8" name="Google Shape;248;p26"/>
          <p:cNvSpPr/>
          <p:nvPr/>
        </p:nvSpPr>
        <p:spPr>
          <a:xfrm>
            <a:off x="3117549" y="2489350"/>
            <a:ext cx="6848100" cy="8421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117549" y="3462700"/>
            <a:ext cx="6848100" cy="8421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49" y="4436075"/>
            <a:ext cx="68481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49" y="5409425"/>
            <a:ext cx="68481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1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753550" y="3492925"/>
            <a:ext cx="6212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3 архитектуры: ген. модель c VAE (Hu et al., 2017a) как baseline, ее расширения - Discr, SAE, Discr+SAE. 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713700" y="2570325"/>
            <a:ext cx="5420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Используется Yelp! reviews dataset (короткие ревью с меткой).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713700" y="5513025"/>
            <a:ext cx="625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Ожидания: точность/BLEU Discr, SAE и Discr+SAE должна превзойти baseline.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259" name="Google Shape;25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/>
          <p:nvPr/>
        </p:nvSpPr>
        <p:spPr>
          <a:xfrm>
            <a:off x="3713700" y="4506600"/>
            <a:ext cx="6252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Вычисляются BLEU между input &amp; output, и BLEU между output &amp; human-written texts.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65" name="Google Shape;26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Используемые технологии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Выделение фигурой/маркером инфы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Одна мысль на слайде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без картинок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Использование цифр для опроса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0-9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3817201" y="158465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Jupyter notebook (удаленный Jupyter Server)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cap="flat" cmpd="sng" w="12700">
            <a:solidFill>
              <a:srgbClr val="D5DDE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190500" rotWithShape="0" algn="tl" dir="2700000" dist="38100">
              <a:srgbClr val="000000">
                <a:alpha val="941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Tensorflow 1.16, Texar, NLTK 3.0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9" name="Google Shape;279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0" name="Google Shape;280;p27"/>
          <p:cNvSpPr/>
          <p:nvPr/>
        </p:nvSpPr>
        <p:spPr>
          <a:xfrm>
            <a:off x="3817201" y="3685700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Видеокарта RTX2080ti (11Gb)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3817201" y="5543225"/>
            <a:ext cx="5316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rPr>
              <a:t>Gentoo linux, 5.14</a:t>
            </a:r>
            <a:endParaRPr b="0" i="0" sz="2000" u="none" cap="none" strike="noStrik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00" u="none" cap="none" strike="noStrik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b="0" i="0" sz="5000" u="none" cap="none" strike="noStrik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817200" y="4549888"/>
            <a:ext cx="5232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0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Intel(R) Core(TM) i7-4790K CPU @ 4.00GHz</a:t>
            </a:r>
            <a:endParaRPr sz="2000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descr="Изображение выглядит как векторная графика&#10;&#10;Автоматически созданное описание" id="285" name="Google Shape;28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90" name="Google Shape;29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28"/>
          <p:cNvSpPr txBox="1"/>
          <p:nvPr/>
        </p:nvSpPr>
        <p:spPr>
          <a:xfrm>
            <a:off x="131700" y="1517650"/>
            <a:ext cx="11900400" cy="5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93" name="Google Shape;293;p28"/>
          <p:cNvGraphicFramePr/>
          <p:nvPr/>
        </p:nvGraphicFramePr>
        <p:xfrm>
          <a:off x="284500" y="151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{CCFA90E3-C60B-4E9B-ACCB-33DB5DB24426}</a:tableStyleId>
              </a:tblPr>
              <a:tblGrid>
                <a:gridCol w="3018450"/>
                <a:gridCol w="1476450"/>
                <a:gridCol w="3117600"/>
                <a:gridCol w="1697100"/>
                <a:gridCol w="2327400"/>
              </a:tblGrid>
              <a:tr h="595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Входное предложение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Входная метка</a:t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Сгенерированное предложение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Предсказанная метка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BLEU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1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the orange chicken is so good 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the orange chicken is so awful 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0.6434588841607617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9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dr. c has horrible customer service skills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dr. c has fantastic customer service skills 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3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if you 're looking for amazing , authentic indian cuisine , this is it 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if you 're looking for horrible , authentic indian cuisine , this is it 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0.8003203203844999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572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food was excellent as always 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food was disgusting as always !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0.7008534286706599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i 'm not really impressed with the location 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i 'm wow really impressed with the location 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0.6606328636027614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11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their food is awesome and the service is impeccable 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their food is sad and the service is dirty .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0.392814650900513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11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the waiter acted like he could not be bothered with the complaint .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the waiter acted like he could unexpected be beers with the game .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0.45258880078905583</a:t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Изображение выглядит как снимок экрана&#10;&#10;Автоматически созданное описание" id="298" name="Google Shape;29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9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en-US" sz="4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 i="0" sz="3200" u="none" cap="none" strike="noStrik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29"/>
          <p:cNvSpPr txBox="1"/>
          <p:nvPr/>
        </p:nvSpPr>
        <p:spPr>
          <a:xfrm>
            <a:off x="131700" y="1517650"/>
            <a:ext cx="11900400" cy="51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1D1C1D"/>
              </a:solidFill>
              <a:highlight>
                <a:srgbClr val="F8F8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29"/>
          <p:cNvSpPr txBox="1"/>
          <p:nvPr/>
        </p:nvSpPr>
        <p:spPr>
          <a:xfrm>
            <a:off x="415475" y="1228700"/>
            <a:ext cx="32244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Результаты авторов статьи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02" name="Google Shape;302;p29"/>
          <p:cNvSpPr txBox="1"/>
          <p:nvPr/>
        </p:nvSpPr>
        <p:spPr>
          <a:xfrm>
            <a:off x="7573400" y="1324100"/>
            <a:ext cx="3224400" cy="34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Avenir"/>
                <a:ea typeface="Avenir"/>
                <a:cs typeface="Avenir"/>
                <a:sym typeface="Avenir"/>
              </a:rPr>
              <a:t>Мои расчеты</a:t>
            </a:r>
            <a:endParaRPr sz="1800">
              <a:latin typeface="Avenir"/>
              <a:ea typeface="Avenir"/>
              <a:cs typeface="Avenir"/>
              <a:sym typeface="Avenir"/>
            </a:endParaRPr>
          </a:p>
        </p:txBody>
      </p:sp>
      <p:graphicFrame>
        <p:nvGraphicFramePr>
          <p:cNvPr id="303" name="Google Shape;303;p29"/>
          <p:cNvGraphicFramePr/>
          <p:nvPr/>
        </p:nvGraphicFramePr>
        <p:xfrm>
          <a:off x="7573400" y="2047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{CCFA90E3-C60B-4E9B-ACCB-33DB5DB24426}</a:tableStyleId>
              </a:tblPr>
              <a:tblGrid>
                <a:gridCol w="1597350"/>
                <a:gridCol w="821325"/>
                <a:gridCol w="943950"/>
                <a:gridCol w="9439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D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SAE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SAE+D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</a:rPr>
                        <a:t>Accuracy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91</a:t>
                      </a:r>
                      <a:endParaRPr b="1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83</a:t>
                      </a:r>
                      <a:endParaRPr b="1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80</a:t>
                      </a:r>
                      <a:endParaRPr b="1"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BLEU (in/out)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82</a:t>
                      </a:r>
                      <a:endParaRPr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89</a:t>
                      </a:r>
                      <a:endParaRPr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91</a:t>
                      </a:r>
                      <a:endParaRPr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BLEU (out/man)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41</a:t>
                      </a:r>
                      <a:endParaRPr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43</a:t>
                      </a:r>
                      <a:endParaRPr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43</a:t>
                      </a:r>
                      <a:endParaRPr/>
                    </a:p>
                  </a:txBody>
                  <a:tcPr marT="9525" marB="91425" marR="9525" marL="9525" anchor="b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BLEU (avg)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62</a:t>
                      </a:r>
                      <a:endParaRPr b="1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66</a:t>
                      </a:r>
                      <a:endParaRPr b="1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67</a:t>
                      </a:r>
                      <a:endParaRPr b="1"/>
                    </a:p>
                  </a:txBody>
                  <a:tcPr marT="9525" marB="91425" marR="9525" marL="9525" anchor="b"/>
                </a:tc>
              </a:tr>
            </a:tbl>
          </a:graphicData>
        </a:graphic>
      </p:graphicFrame>
      <p:pic>
        <p:nvPicPr>
          <p:cNvPr id="304" name="Google Shape;30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00" y="2047425"/>
            <a:ext cx="7192664" cy="47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